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8" y="-3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78C4B7F9-1280-4A84-B287-AE02DDEE7B19}" type="datetimeFigureOut">
              <a:rPr lang="en-US" smtClean="0"/>
              <a:pPr/>
              <a:t>1/7/2010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01CB8A-18B9-4841-92D1-329EE26A00EE}" type="slidenum">
              <a:rPr lang="en-CA" smtClean="0"/>
              <a:pPr/>
              <a:t>‹#›</a:t>
            </a:fld>
            <a:endParaRPr lang="en-CA"/>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C4B7F9-1280-4A84-B287-AE02DDEE7B19}" type="datetimeFigureOut">
              <a:rPr lang="en-US" smtClean="0"/>
              <a:pPr/>
              <a:t>1/7/2010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01CB8A-18B9-4841-92D1-329EE26A00EE}"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C4B7F9-1280-4A84-B287-AE02DDEE7B19}" type="datetimeFigureOut">
              <a:rPr lang="en-US" smtClean="0"/>
              <a:pPr/>
              <a:t>1/7/2010</a:t>
            </a:fld>
            <a:endParaRPr lang="en-CA"/>
          </a:p>
        </p:txBody>
      </p:sp>
      <p:sp>
        <p:nvSpPr>
          <p:cNvPr id="5" name="Footer Placeholder 4"/>
          <p:cNvSpPr>
            <a:spLocks noGrp="1"/>
          </p:cNvSpPr>
          <p:nvPr>
            <p:ph type="ftr" sz="quarter" idx="11"/>
          </p:nvPr>
        </p:nvSpPr>
        <p:spPr>
          <a:xfrm>
            <a:off x="2640597" y="6377459"/>
            <a:ext cx="3836404" cy="365125"/>
          </a:xfrm>
        </p:spPr>
        <p:txBody>
          <a:bodyPr/>
          <a:lstStyle/>
          <a:p>
            <a:endParaRPr lang="en-CA"/>
          </a:p>
        </p:txBody>
      </p:sp>
      <p:sp>
        <p:nvSpPr>
          <p:cNvPr id="6" name="Slide Number Placeholder 5"/>
          <p:cNvSpPr>
            <a:spLocks noGrp="1"/>
          </p:cNvSpPr>
          <p:nvPr>
            <p:ph type="sldNum" sz="quarter" idx="12"/>
          </p:nvPr>
        </p:nvSpPr>
        <p:spPr/>
        <p:txBody>
          <a:bodyPr/>
          <a:lstStyle/>
          <a:p>
            <a:fld id="{6701CB8A-18B9-4841-92D1-329EE26A00EE}"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C4B7F9-1280-4A84-B287-AE02DDEE7B19}" type="datetimeFigureOut">
              <a:rPr lang="en-US" smtClean="0"/>
              <a:pPr/>
              <a:t>1/7/2010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01CB8A-18B9-4841-92D1-329EE26A00EE}"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8C4B7F9-1280-4A84-B287-AE02DDEE7B19}" type="datetimeFigureOut">
              <a:rPr lang="en-US" smtClean="0"/>
              <a:pPr/>
              <a:t>1/7/2010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01CB8A-18B9-4841-92D1-329EE26A00EE}"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8C4B7F9-1280-4A84-B287-AE02DDEE7B19}" type="datetimeFigureOut">
              <a:rPr lang="en-US" smtClean="0"/>
              <a:pPr/>
              <a:t>1/7/2010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701CB8A-18B9-4841-92D1-329EE26A00EE}"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8C4B7F9-1280-4A84-B287-AE02DDEE7B19}" type="datetimeFigureOut">
              <a:rPr lang="en-US" smtClean="0"/>
              <a:pPr/>
              <a:t>1/7/2010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701CB8A-18B9-4841-92D1-329EE26A00EE}"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8C4B7F9-1280-4A84-B287-AE02DDEE7B19}" type="datetimeFigureOut">
              <a:rPr lang="en-US" smtClean="0"/>
              <a:pPr/>
              <a:t>1/7/2010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701CB8A-18B9-4841-92D1-329EE26A00EE}"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4B7F9-1280-4A84-B287-AE02DDEE7B19}" type="datetimeFigureOut">
              <a:rPr lang="en-US" smtClean="0"/>
              <a:pPr/>
              <a:t>1/7/2010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701CB8A-18B9-4841-92D1-329EE26A00EE}"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8C4B7F9-1280-4A84-B287-AE02DDEE7B19}" type="datetimeFigureOut">
              <a:rPr lang="en-US" smtClean="0"/>
              <a:pPr/>
              <a:t>1/7/2010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701CB8A-18B9-4841-92D1-329EE26A00EE}" type="slidenum">
              <a:rPr lang="en-CA" smtClean="0"/>
              <a:pPr/>
              <a:t>‹#›</a:t>
            </a:fld>
            <a:endParaRPr lang="en-CA"/>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78C4B7F9-1280-4A84-B287-AE02DDEE7B19}" type="datetimeFigureOut">
              <a:rPr lang="en-US" smtClean="0"/>
              <a:pPr/>
              <a:t>1/7/2010</a:t>
            </a:fld>
            <a:endParaRPr lang="en-CA"/>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CA"/>
          </a:p>
        </p:txBody>
      </p:sp>
      <p:sp>
        <p:nvSpPr>
          <p:cNvPr id="7" name="Slide Number Placeholder 6"/>
          <p:cNvSpPr>
            <a:spLocks noGrp="1"/>
          </p:cNvSpPr>
          <p:nvPr>
            <p:ph type="sldNum" sz="quarter" idx="12"/>
          </p:nvPr>
        </p:nvSpPr>
        <p:spPr>
          <a:xfrm>
            <a:off x="8339328" y="1170432"/>
            <a:ext cx="733864" cy="201168"/>
          </a:xfrm>
        </p:spPr>
        <p:txBody>
          <a:bodyPr/>
          <a:lstStyle/>
          <a:p>
            <a:fld id="{6701CB8A-18B9-4841-92D1-329EE26A00EE}"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78C4B7F9-1280-4A84-B287-AE02DDEE7B19}" type="datetimeFigureOut">
              <a:rPr lang="en-US" smtClean="0"/>
              <a:pPr/>
              <a:t>1/7/2010</a:t>
            </a:fld>
            <a:endParaRPr lang="en-CA"/>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CA"/>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6701CB8A-18B9-4841-92D1-329EE26A00EE}"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ja-JP" altLang="en-US" sz="4000" smtClean="0"/>
              <a:t>にほん </a:t>
            </a:r>
            <a:r>
              <a:rPr lang="en-CA" altLang="ja-JP" sz="4000" dirty="0" smtClean="0"/>
              <a:t>~ Famous Tourist Attractions</a:t>
            </a:r>
            <a:endParaRPr lang="en-CA" sz="4000" dirty="0"/>
          </a:p>
        </p:txBody>
      </p:sp>
      <p:pic>
        <p:nvPicPr>
          <p:cNvPr id="6" name="Content Placeholder 5" descr="japan_map_islands.gif"/>
          <p:cNvPicPr>
            <a:picLocks noGrp="1" noChangeAspect="1"/>
          </p:cNvPicPr>
          <p:nvPr>
            <p:ph idx="1"/>
          </p:nvPr>
        </p:nvPicPr>
        <p:blipFill>
          <a:blip r:embed="rId2" cstate="print"/>
          <a:stretch>
            <a:fillRect/>
          </a:stretch>
        </p:blipFill>
        <p:spPr>
          <a:xfrm>
            <a:off x="2254875" y="1774825"/>
            <a:ext cx="4634250" cy="4625975"/>
          </a:xfrm>
        </p:spPr>
      </p:pic>
      <p:sp>
        <p:nvSpPr>
          <p:cNvPr id="5" name="TextBox 4"/>
          <p:cNvSpPr txBox="1"/>
          <p:nvPr/>
        </p:nvSpPr>
        <p:spPr>
          <a:xfrm>
            <a:off x="428596" y="2214554"/>
            <a:ext cx="2643206" cy="1477328"/>
          </a:xfrm>
          <a:prstGeom prst="rect">
            <a:avLst/>
          </a:prstGeom>
          <a:noFill/>
        </p:spPr>
        <p:txBody>
          <a:bodyPr wrap="square" rtlCol="0">
            <a:spAutoFit/>
          </a:bodyPr>
          <a:lstStyle/>
          <a:p>
            <a:r>
              <a:rPr lang="en-CA" dirty="0" smtClean="0">
                <a:solidFill>
                  <a:schemeClr val="tx1">
                    <a:lumMod val="95000"/>
                    <a:lumOff val="5000"/>
                  </a:schemeClr>
                </a:solidFill>
                <a:effectLst>
                  <a:outerShdw blurRad="38100" dist="38100" dir="2700000" algn="tl">
                    <a:srgbClr val="000000">
                      <a:alpha val="43137"/>
                    </a:srgbClr>
                  </a:outerShdw>
                </a:effectLst>
              </a:rPr>
              <a:t>By, Brandon</a:t>
            </a:r>
          </a:p>
          <a:p>
            <a:r>
              <a:rPr lang="en-CA" dirty="0" smtClean="0">
                <a:solidFill>
                  <a:schemeClr val="tx1">
                    <a:lumMod val="95000"/>
                    <a:lumOff val="5000"/>
                  </a:schemeClr>
                </a:solidFill>
                <a:effectLst>
                  <a:outerShdw blurRad="38100" dist="38100" dir="2700000" algn="tl">
                    <a:srgbClr val="000000">
                      <a:alpha val="43137"/>
                    </a:srgbClr>
                  </a:outerShdw>
                </a:effectLst>
              </a:rPr>
              <a:t>        Dylan </a:t>
            </a:r>
          </a:p>
          <a:p>
            <a:r>
              <a:rPr lang="en-CA" dirty="0" smtClean="0">
                <a:solidFill>
                  <a:schemeClr val="tx1">
                    <a:lumMod val="95000"/>
                    <a:lumOff val="5000"/>
                  </a:schemeClr>
                </a:solidFill>
                <a:effectLst>
                  <a:outerShdw blurRad="38100" dist="38100" dir="2700000" algn="tl">
                    <a:srgbClr val="000000">
                      <a:alpha val="43137"/>
                    </a:srgbClr>
                  </a:outerShdw>
                </a:effectLst>
              </a:rPr>
              <a:t>             &amp;</a:t>
            </a:r>
          </a:p>
          <a:p>
            <a:r>
              <a:rPr lang="en-CA" dirty="0" smtClean="0">
                <a:solidFill>
                  <a:schemeClr val="tx1">
                    <a:lumMod val="95000"/>
                    <a:lumOff val="5000"/>
                  </a:schemeClr>
                </a:solidFill>
                <a:effectLst>
                  <a:outerShdw blurRad="38100" dist="38100" dir="2700000" algn="tl">
                    <a:srgbClr val="000000">
                      <a:alpha val="43137"/>
                    </a:srgbClr>
                  </a:outerShdw>
                </a:effectLst>
              </a:rPr>
              <a:t>          Jacob</a:t>
            </a:r>
          </a:p>
          <a:p>
            <a:endParaRPr lang="en-CA" dirty="0"/>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ja-JP" altLang="en-US" smtClean="0"/>
              <a:t>さようなら！</a:t>
            </a:r>
            <a:endParaRPr lang="en-CA" dirty="0"/>
          </a:p>
        </p:txBody>
      </p:sp>
      <p:sp>
        <p:nvSpPr>
          <p:cNvPr id="6" name="Content Placeholder 5"/>
          <p:cNvSpPr>
            <a:spLocks noGrp="1"/>
          </p:cNvSpPr>
          <p:nvPr>
            <p:ph idx="1"/>
          </p:nvPr>
        </p:nvSpPr>
        <p:spPr>
          <a:xfrm>
            <a:off x="1928794" y="2786058"/>
            <a:ext cx="6758006" cy="3614742"/>
          </a:xfrm>
        </p:spPr>
        <p:txBody>
          <a:bodyPr>
            <a:normAutofit/>
          </a:bodyPr>
          <a:lstStyle/>
          <a:p>
            <a:pPr>
              <a:buNone/>
            </a:pPr>
            <a:r>
              <a:rPr lang="en-CA" sz="9600" dirty="0" smtClean="0"/>
              <a:t>THE END….</a:t>
            </a:r>
            <a:endParaRPr lang="en-CA" sz="9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CA" sz="3600" dirty="0" smtClean="0"/>
              <a:t>Itsukushima Shrine </a:t>
            </a:r>
            <a:endParaRPr lang="en-CA" sz="3600" dirty="0"/>
          </a:p>
        </p:txBody>
      </p:sp>
      <p:pic>
        <p:nvPicPr>
          <p:cNvPr id="7" name="Content Placeholder 6" descr="flickr-3721792508-image.jpg"/>
          <p:cNvPicPr>
            <a:picLocks noGrp="1" noChangeAspect="1"/>
          </p:cNvPicPr>
          <p:nvPr>
            <p:ph idx="1"/>
          </p:nvPr>
        </p:nvPicPr>
        <p:blipFill>
          <a:blip r:embed="rId2" cstate="print"/>
          <a:stretch>
            <a:fillRect/>
          </a:stretch>
        </p:blipFill>
        <p:spPr>
          <a:xfrm>
            <a:off x="3019425" y="2050167"/>
            <a:ext cx="5921375" cy="3945116"/>
          </a:xfrm>
        </p:spPr>
      </p:pic>
      <p:sp>
        <p:nvSpPr>
          <p:cNvPr id="6" name="Text Placeholder 5"/>
          <p:cNvSpPr>
            <a:spLocks noGrp="1"/>
          </p:cNvSpPr>
          <p:nvPr>
            <p:ph type="body" sz="half" idx="2"/>
          </p:nvPr>
        </p:nvSpPr>
        <p:spPr/>
        <p:txBody>
          <a:bodyPr>
            <a:normAutofit lnSpcReduction="10000"/>
          </a:bodyPr>
          <a:lstStyle/>
          <a:p>
            <a:pPr marL="342900" indent="-342900">
              <a:buFont typeface="+mj-lt"/>
              <a:buAutoNum type="arabicParenR"/>
            </a:pPr>
            <a:r>
              <a:rPr lang="en-CA" dirty="0" smtClean="0"/>
              <a:t>Shinto shrine on the island of Itsukushima (popularly known as </a:t>
            </a:r>
            <a:r>
              <a:rPr lang="en-CA" dirty="0" err="1" smtClean="0"/>
              <a:t>Miyajima</a:t>
            </a:r>
            <a:r>
              <a:rPr lang="en-CA" dirty="0" smtClean="0"/>
              <a:t>)</a:t>
            </a:r>
          </a:p>
          <a:p>
            <a:pPr marL="342900" indent="-342900">
              <a:buFont typeface="+mj-lt"/>
              <a:buAutoNum type="arabicParenR"/>
            </a:pPr>
            <a:endParaRPr lang="en-CA" dirty="0" smtClean="0"/>
          </a:p>
          <a:p>
            <a:pPr marL="342900" indent="-342900">
              <a:buFont typeface="+mj-lt"/>
              <a:buAutoNum type="arabicParenR"/>
            </a:pPr>
            <a:r>
              <a:rPr lang="en-CA" dirty="0" smtClean="0"/>
              <a:t>It is a </a:t>
            </a:r>
            <a:r>
              <a:rPr lang="en-CA" u="sng" dirty="0" smtClean="0"/>
              <a:t>UNESCO</a:t>
            </a:r>
            <a:r>
              <a:rPr lang="en-CA" dirty="0" smtClean="0"/>
              <a:t> World Heritage Site.</a:t>
            </a:r>
          </a:p>
          <a:p>
            <a:pPr marL="342900" indent="-342900">
              <a:buFont typeface="+mj-lt"/>
              <a:buAutoNum type="arabicParenR"/>
            </a:pPr>
            <a:endParaRPr lang="en-CA" dirty="0" smtClean="0"/>
          </a:p>
          <a:p>
            <a:pPr marL="342900" indent="-342900">
              <a:buFont typeface="+mj-lt"/>
              <a:buAutoNum type="arabicParenR"/>
            </a:pPr>
            <a:r>
              <a:rPr lang="en-CA" dirty="0" smtClean="0"/>
              <a:t>The shrine is dedicated to the three daughters of the Shinto deity of seas and storms </a:t>
            </a:r>
            <a:r>
              <a:rPr lang="en-CA" dirty="0" err="1" smtClean="0"/>
              <a:t>Susano</a:t>
            </a:r>
            <a:r>
              <a:rPr lang="en-CA" dirty="0" smtClean="0"/>
              <a:t>-o no </a:t>
            </a:r>
            <a:r>
              <a:rPr lang="en-CA" dirty="0" err="1" smtClean="0"/>
              <a:t>Mikoto</a:t>
            </a:r>
            <a:r>
              <a:rPr lang="en-CA" dirty="0" smtClean="0"/>
              <a:t>, brother of the great sun deity, </a:t>
            </a:r>
            <a:r>
              <a:rPr lang="en-CA" dirty="0" err="1" smtClean="0"/>
              <a:t>Amaterasu</a:t>
            </a:r>
            <a:r>
              <a:rPr lang="en-CA" dirty="0" smtClean="0"/>
              <a:t> (the tutelary deity of the Imperial household). </a:t>
            </a:r>
          </a:p>
          <a:p>
            <a:pPr marL="342900" indent="-342900">
              <a:buFont typeface="+mj-lt"/>
              <a:buAutoNum type="arabicParenR"/>
            </a:pPr>
            <a:endParaRPr lang="en-CA" dirty="0" smtClean="0"/>
          </a:p>
          <a:p>
            <a:pPr marL="342900" indent="-342900">
              <a:buFont typeface="+mj-lt"/>
              <a:buAutoNum type="arabicParenR"/>
            </a:pPr>
            <a:r>
              <a:rPr lang="en-CA" dirty="0" smtClean="0"/>
              <a:t>The first shrine buildings were erected in the 6th century, and the shrine has been destroyed many times. The present shrine dates from the mid-16th century</a:t>
            </a:r>
          </a:p>
        </p:txBody>
      </p:sp>
      <p:sp>
        <p:nvSpPr>
          <p:cNvPr id="5" name="TextBox 4"/>
          <p:cNvSpPr txBox="1"/>
          <p:nvPr/>
        </p:nvSpPr>
        <p:spPr>
          <a:xfrm>
            <a:off x="3000364" y="1571612"/>
            <a:ext cx="5715040" cy="261610"/>
          </a:xfrm>
          <a:prstGeom prst="rect">
            <a:avLst/>
          </a:prstGeom>
          <a:noFill/>
        </p:spPr>
        <p:txBody>
          <a:bodyPr wrap="square" rtlCol="0">
            <a:spAutoFit/>
          </a:bodyPr>
          <a:lstStyle/>
          <a:p>
            <a:r>
              <a:rPr lang="en-CA" sz="1100" b="1" dirty="0" smtClean="0"/>
              <a:t>UNESCO - United Nations Educational, Scientific and Cultural Organization</a:t>
            </a:r>
            <a:endParaRPr lang="en-CA" sz="1100" dirty="0"/>
          </a:p>
        </p:txBody>
      </p:sp>
      <p:cxnSp>
        <p:nvCxnSpPr>
          <p:cNvPr id="9" name="Straight Arrow Connector 8"/>
          <p:cNvCxnSpPr/>
          <p:nvPr/>
        </p:nvCxnSpPr>
        <p:spPr>
          <a:xfrm rot="10800000" flipV="1">
            <a:off x="2071670" y="1857364"/>
            <a:ext cx="857256" cy="6429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ja-JP" altLang="en-US" smtClean="0"/>
              <a:t>とおきょお　</a:t>
            </a:r>
            <a:r>
              <a:rPr lang="en-CA" altLang="ja-JP" dirty="0" smtClean="0"/>
              <a:t>Disneyland</a:t>
            </a:r>
            <a:endParaRPr lang="en-CA" dirty="0"/>
          </a:p>
        </p:txBody>
      </p:sp>
      <p:pic>
        <p:nvPicPr>
          <p:cNvPr id="8" name="Content Placeholder 7" descr="disney4.jpg"/>
          <p:cNvPicPr>
            <a:picLocks noGrp="1" noChangeAspect="1"/>
          </p:cNvPicPr>
          <p:nvPr>
            <p:ph sz="half" idx="1"/>
          </p:nvPr>
        </p:nvPicPr>
        <p:blipFill>
          <a:blip r:embed="rId2" cstate="print"/>
          <a:stretch>
            <a:fillRect/>
          </a:stretch>
        </p:blipFill>
        <p:spPr>
          <a:xfrm rot="20279742">
            <a:off x="1230671" y="2246740"/>
            <a:ext cx="2871107" cy="4076971"/>
          </a:xfrm>
        </p:spPr>
      </p:pic>
      <p:sp>
        <p:nvSpPr>
          <p:cNvPr id="7" name="Content Placeholder 6"/>
          <p:cNvSpPr>
            <a:spLocks noGrp="1"/>
          </p:cNvSpPr>
          <p:nvPr>
            <p:ph sz="half" idx="2"/>
          </p:nvPr>
        </p:nvSpPr>
        <p:spPr/>
        <p:txBody>
          <a:bodyPr>
            <a:normAutofit lnSpcReduction="10000"/>
          </a:bodyPr>
          <a:lstStyle/>
          <a:p>
            <a:pPr marL="633222" indent="-514350">
              <a:buFont typeface="+mj-lt"/>
              <a:buAutoNum type="arabicParenR"/>
            </a:pPr>
            <a:r>
              <a:rPr lang="en-CA" sz="2000" dirty="0" smtClean="0"/>
              <a:t>Opened on April 15</a:t>
            </a:r>
            <a:r>
              <a:rPr lang="en-CA" sz="2000" baseline="30000" dirty="0" smtClean="0"/>
              <a:t>th</a:t>
            </a:r>
            <a:r>
              <a:rPr lang="en-CA" sz="2000" dirty="0" smtClean="0"/>
              <a:t> , 1983.</a:t>
            </a:r>
          </a:p>
          <a:p>
            <a:pPr marL="633222" indent="-514350">
              <a:buFont typeface="+mj-lt"/>
              <a:buAutoNum type="arabicParenR"/>
            </a:pPr>
            <a:endParaRPr lang="en-CA" sz="2000" dirty="0" smtClean="0"/>
          </a:p>
          <a:p>
            <a:pPr marL="633222" indent="-514350">
              <a:buFont typeface="+mj-lt"/>
              <a:buAutoNum type="arabicParenR"/>
            </a:pPr>
            <a:r>
              <a:rPr lang="en-CA" sz="2000" dirty="0" smtClean="0"/>
              <a:t>Many of the most popular attractions in the U.S. Disneyland are incorporated into the </a:t>
            </a:r>
            <a:r>
              <a:rPr lang="ja-JP" altLang="en-US" sz="2000" smtClean="0"/>
              <a:t>とおきょお</a:t>
            </a:r>
            <a:r>
              <a:rPr lang="en-CA" altLang="ja-JP" sz="2000" dirty="0" smtClean="0"/>
              <a:t> version.</a:t>
            </a:r>
          </a:p>
          <a:p>
            <a:pPr marL="633222" indent="-514350">
              <a:buFont typeface="+mj-lt"/>
              <a:buAutoNum type="arabicParenR"/>
            </a:pPr>
            <a:endParaRPr lang="en-CA" sz="2000" dirty="0" smtClean="0"/>
          </a:p>
          <a:p>
            <a:pPr marL="633222" indent="-514350">
              <a:buFont typeface="+mj-lt"/>
              <a:buAutoNum type="arabicParenR"/>
            </a:pPr>
            <a:r>
              <a:rPr lang="en-CA" sz="2000" dirty="0" smtClean="0"/>
              <a:t> It was the first Disney park to be built outside of the United States.</a:t>
            </a:r>
          </a:p>
          <a:p>
            <a:pPr marL="633222" indent="-514350">
              <a:buFont typeface="+mj-lt"/>
              <a:buAutoNum type="arabicParenR"/>
            </a:pPr>
            <a:endParaRPr lang="en-CA" sz="2000" dirty="0" smtClean="0"/>
          </a:p>
          <a:p>
            <a:pPr marL="633222" indent="-514350">
              <a:buFont typeface="+mj-lt"/>
              <a:buAutoNum type="arabicParenR"/>
            </a:pPr>
            <a:r>
              <a:rPr lang="en-CA" sz="2000" dirty="0" smtClean="0"/>
              <a:t>It is owned by The Oriental Land Company, it’s the one of the only Disney parks not owned by The Walt Disney Company.</a:t>
            </a:r>
            <a:endParaRPr lang="en-CA"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きょおとお</a:t>
            </a:r>
            <a:r>
              <a:rPr lang="en-CA" altLang="ja-JP" dirty="0" smtClean="0"/>
              <a:t> – </a:t>
            </a:r>
            <a:r>
              <a:rPr lang="en-CA" altLang="ja-JP" dirty="0" err="1" smtClean="0"/>
              <a:t>Nijo</a:t>
            </a:r>
            <a:r>
              <a:rPr lang="en-CA" altLang="ja-JP" dirty="0" smtClean="0"/>
              <a:t> Castle</a:t>
            </a:r>
            <a:endParaRPr lang="en-CA" dirty="0"/>
          </a:p>
        </p:txBody>
      </p:sp>
      <p:sp>
        <p:nvSpPr>
          <p:cNvPr id="3" name="Content Placeholder 2"/>
          <p:cNvSpPr>
            <a:spLocks noGrp="1"/>
          </p:cNvSpPr>
          <p:nvPr>
            <p:ph sz="half" idx="1"/>
          </p:nvPr>
        </p:nvSpPr>
        <p:spPr/>
        <p:txBody>
          <a:bodyPr>
            <a:normAutofit fontScale="85000" lnSpcReduction="20000"/>
          </a:bodyPr>
          <a:lstStyle/>
          <a:p>
            <a:pPr marL="633222" indent="-514350">
              <a:buFont typeface="+mj-lt"/>
              <a:buAutoNum type="arabicParenR"/>
            </a:pPr>
            <a:r>
              <a:rPr lang="en-CA" dirty="0" err="1" smtClean="0"/>
              <a:t>Nijo</a:t>
            </a:r>
            <a:r>
              <a:rPr lang="en-CA" dirty="0" smtClean="0"/>
              <a:t> Castle has belonged to the city of </a:t>
            </a:r>
            <a:r>
              <a:rPr lang="ja-JP" altLang="en-US" smtClean="0"/>
              <a:t>きょおとお</a:t>
            </a:r>
            <a:r>
              <a:rPr lang="en-CA" dirty="0" smtClean="0"/>
              <a:t> since 1939.</a:t>
            </a:r>
          </a:p>
          <a:p>
            <a:pPr marL="633222" indent="-514350">
              <a:buFont typeface="+mj-lt"/>
              <a:buAutoNum type="arabicParenR"/>
            </a:pPr>
            <a:endParaRPr lang="en-US" dirty="0" smtClean="0"/>
          </a:p>
          <a:p>
            <a:pPr marL="633222" indent="-514350">
              <a:buFont typeface="+mj-lt"/>
              <a:buAutoNum type="arabicParenR"/>
            </a:pPr>
            <a:r>
              <a:rPr lang="en-CA" dirty="0" smtClean="0"/>
              <a:t>The castle was built by Tokugawa </a:t>
            </a:r>
            <a:r>
              <a:rPr lang="en-CA" dirty="0" err="1" smtClean="0"/>
              <a:t>leyasu</a:t>
            </a:r>
            <a:r>
              <a:rPr lang="en-CA" dirty="0" smtClean="0"/>
              <a:t> in 1603.</a:t>
            </a:r>
          </a:p>
          <a:p>
            <a:pPr marL="633222" indent="-514350">
              <a:buFont typeface="+mj-lt"/>
              <a:buAutoNum type="arabicParenR"/>
            </a:pPr>
            <a:endParaRPr lang="en-CA" dirty="0" smtClean="0"/>
          </a:p>
          <a:p>
            <a:pPr marL="633222" indent="-514350">
              <a:buFont typeface="+mj-lt"/>
              <a:buAutoNum type="arabicParenR"/>
            </a:pPr>
            <a:r>
              <a:rPr lang="en-CA" dirty="0" smtClean="0"/>
              <a:t>At the beginning of the </a:t>
            </a:r>
            <a:r>
              <a:rPr lang="en-CA" dirty="0" err="1" smtClean="0"/>
              <a:t>meiji</a:t>
            </a:r>
            <a:r>
              <a:rPr lang="en-CA" dirty="0" smtClean="0"/>
              <a:t> era it was for a time the seat of government.</a:t>
            </a:r>
          </a:p>
          <a:p>
            <a:pPr marL="633222" indent="-514350">
              <a:buFont typeface="+mj-lt"/>
              <a:buAutoNum type="arabicParenR"/>
            </a:pPr>
            <a:endParaRPr lang="en-CA" dirty="0" smtClean="0"/>
          </a:p>
          <a:p>
            <a:pPr marL="633222" indent="-514350">
              <a:buFont typeface="+mj-lt"/>
              <a:buAutoNum type="arabicParenR"/>
            </a:pPr>
            <a:r>
              <a:rPr lang="en-CA" dirty="0" smtClean="0"/>
              <a:t>The castle is surrounded by a moat and stone walls with corner towers.</a:t>
            </a:r>
            <a:endParaRPr lang="en-CA" dirty="0"/>
          </a:p>
        </p:txBody>
      </p:sp>
      <p:pic>
        <p:nvPicPr>
          <p:cNvPr id="5" name="Content Placeholder 4" descr="1_1211115060_view-of-nijo-castle.jpg"/>
          <p:cNvPicPr>
            <a:picLocks noGrp="1" noChangeAspect="1"/>
          </p:cNvPicPr>
          <p:nvPr>
            <p:ph sz="half" idx="2"/>
          </p:nvPr>
        </p:nvPicPr>
        <p:blipFill>
          <a:blip r:embed="rId2" cstate="print"/>
          <a:stretch>
            <a:fillRect/>
          </a:stretch>
        </p:blipFill>
        <p:spPr>
          <a:xfrm>
            <a:off x="4857752" y="1928802"/>
            <a:ext cx="3782524" cy="4143404"/>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ja-JP" altLang="en-US" smtClean="0"/>
              <a:t>ひろしま</a:t>
            </a:r>
            <a:r>
              <a:rPr lang="en-CA" altLang="ja-JP" dirty="0" smtClean="0"/>
              <a:t> – Peace Memorial Park</a:t>
            </a:r>
            <a:endParaRPr lang="en-CA" dirty="0"/>
          </a:p>
        </p:txBody>
      </p:sp>
      <p:sp>
        <p:nvSpPr>
          <p:cNvPr id="6" name="Content Placeholder 5"/>
          <p:cNvSpPr>
            <a:spLocks noGrp="1"/>
          </p:cNvSpPr>
          <p:nvPr>
            <p:ph sz="half" idx="1"/>
          </p:nvPr>
        </p:nvSpPr>
        <p:spPr/>
        <p:txBody>
          <a:bodyPr>
            <a:normAutofit fontScale="85000" lnSpcReduction="10000"/>
          </a:bodyPr>
          <a:lstStyle/>
          <a:p>
            <a:pPr marL="633222" indent="-514350">
              <a:buFont typeface="+mj-lt"/>
              <a:buAutoNum type="arabicParenR"/>
            </a:pPr>
            <a:r>
              <a:rPr lang="en-CA" dirty="0" smtClean="0"/>
              <a:t>a large park in the center of Hiroshima, Japan.</a:t>
            </a:r>
          </a:p>
          <a:p>
            <a:pPr marL="633222" indent="-514350">
              <a:buFont typeface="+mj-lt"/>
              <a:buAutoNum type="arabicParenR"/>
            </a:pPr>
            <a:endParaRPr lang="en-CA" dirty="0" smtClean="0"/>
          </a:p>
          <a:p>
            <a:pPr marL="633222" indent="-514350">
              <a:buFont typeface="+mj-lt"/>
              <a:buAutoNum type="arabicParenR"/>
            </a:pPr>
            <a:r>
              <a:rPr lang="en-CA" dirty="0" smtClean="0"/>
              <a:t>It is dedicated to the legacy of Hiroshima as the first city in the world to suffer a nuclear attack (August 6, 1945)</a:t>
            </a:r>
          </a:p>
          <a:p>
            <a:pPr marL="633222" indent="-514350">
              <a:buFont typeface="+mj-lt"/>
              <a:buAutoNum type="arabicParenR"/>
            </a:pPr>
            <a:endParaRPr lang="en-CA" dirty="0" smtClean="0"/>
          </a:p>
          <a:p>
            <a:pPr marL="633222" indent="-514350">
              <a:buFont typeface="+mj-lt"/>
              <a:buAutoNum type="arabicParenR"/>
            </a:pPr>
            <a:r>
              <a:rPr lang="en-CA" dirty="0" smtClean="0"/>
              <a:t>The park was built on open field that was created by the explosion.</a:t>
            </a:r>
          </a:p>
          <a:p>
            <a:pPr marL="633222" indent="-514350">
              <a:buFont typeface="+mj-lt"/>
              <a:buAutoNum type="arabicParenR"/>
            </a:pPr>
            <a:endParaRPr lang="en-CA" dirty="0" smtClean="0"/>
          </a:p>
          <a:p>
            <a:pPr marL="633222" indent="-514350">
              <a:buNone/>
            </a:pPr>
            <a:endParaRPr lang="en-CA" dirty="0"/>
          </a:p>
        </p:txBody>
      </p:sp>
      <p:pic>
        <p:nvPicPr>
          <p:cNvPr id="11" name="Content Placeholder 10" descr="275px-HiroshimaCenotaph_2008_01.jpg"/>
          <p:cNvPicPr>
            <a:picLocks noGrp="1" noChangeAspect="1"/>
          </p:cNvPicPr>
          <p:nvPr>
            <p:ph sz="half" idx="2"/>
          </p:nvPr>
        </p:nvPicPr>
        <p:blipFill>
          <a:blip r:embed="rId2" cstate="print"/>
          <a:stretch>
            <a:fillRect/>
          </a:stretch>
        </p:blipFill>
        <p:spPr>
          <a:xfrm rot="1434371">
            <a:off x="4714876" y="2214554"/>
            <a:ext cx="3957681" cy="3429024"/>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かいもの </a:t>
            </a:r>
            <a:r>
              <a:rPr lang="en-CA" altLang="ja-JP" dirty="0" smtClean="0"/>
              <a:t>- Shopping</a:t>
            </a:r>
            <a:r>
              <a:rPr lang="ja-JP" altLang="en-US" smtClean="0"/>
              <a:t>　</a:t>
            </a:r>
            <a:endParaRPr lang="en-CA" dirty="0"/>
          </a:p>
        </p:txBody>
      </p:sp>
      <p:pic>
        <p:nvPicPr>
          <p:cNvPr id="5" name="Content Placeholder 4" descr="128375172536608750.jpg"/>
          <p:cNvPicPr>
            <a:picLocks noGrp="1" noChangeAspect="1"/>
          </p:cNvPicPr>
          <p:nvPr>
            <p:ph sz="half" idx="1"/>
          </p:nvPr>
        </p:nvPicPr>
        <p:blipFill>
          <a:blip r:embed="rId2" cstate="print"/>
          <a:stretch>
            <a:fillRect/>
          </a:stretch>
        </p:blipFill>
        <p:spPr>
          <a:xfrm>
            <a:off x="357158" y="1928802"/>
            <a:ext cx="3863366" cy="3929090"/>
          </a:xfrm>
        </p:spPr>
      </p:pic>
      <p:sp>
        <p:nvSpPr>
          <p:cNvPr id="4" name="Content Placeholder 3"/>
          <p:cNvSpPr>
            <a:spLocks noGrp="1"/>
          </p:cNvSpPr>
          <p:nvPr>
            <p:ph sz="half" idx="2"/>
          </p:nvPr>
        </p:nvSpPr>
        <p:spPr/>
        <p:txBody>
          <a:bodyPr>
            <a:normAutofit fontScale="77500" lnSpcReduction="20000"/>
          </a:bodyPr>
          <a:lstStyle/>
          <a:p>
            <a:pPr marL="633222" indent="-514350">
              <a:buFont typeface="+mj-lt"/>
              <a:buAutoNum type="arabicParenR"/>
            </a:pPr>
            <a:r>
              <a:rPr lang="en-CA" dirty="0" smtClean="0"/>
              <a:t>Shopping in Tokyo is a fun thing to do. You can easily find Japanese traditional items and the latest goods in Tokyo. The cost of living in Tokyo can be expensive, but there are many places you can shop inexpensively.</a:t>
            </a:r>
          </a:p>
          <a:p>
            <a:pPr marL="633222" indent="-514350">
              <a:buFont typeface="+mj-lt"/>
              <a:buAutoNum type="arabicParenR"/>
            </a:pPr>
            <a:endParaRPr lang="en-CA" dirty="0" smtClean="0"/>
          </a:p>
          <a:p>
            <a:pPr marL="633222" indent="-514350">
              <a:buFont typeface="+mj-lt"/>
              <a:buAutoNum type="arabicParenR"/>
            </a:pPr>
            <a:r>
              <a:rPr lang="en-CA" dirty="0" smtClean="0"/>
              <a:t>In Japan, you need to pay 5% consumption tax in addition to the price.</a:t>
            </a:r>
          </a:p>
          <a:p>
            <a:pPr marL="633222" indent="-514350">
              <a:buFont typeface="+mj-lt"/>
              <a:buAutoNum type="arabicParenR"/>
            </a:pPr>
            <a:endParaRPr lang="en-CA" dirty="0" smtClean="0"/>
          </a:p>
          <a:p>
            <a:pPr marL="633222" indent="-514350">
              <a:buFont typeface="+mj-lt"/>
              <a:buAutoNum type="arabicParenR"/>
            </a:pPr>
            <a:r>
              <a:rPr lang="en-CA" dirty="0" smtClean="0"/>
              <a:t>Food floors in department stores are called "</a:t>
            </a:r>
            <a:r>
              <a:rPr lang="en-CA" dirty="0" err="1" smtClean="0"/>
              <a:t>depachika</a:t>
            </a:r>
            <a:r>
              <a:rPr lang="en-CA" dirty="0" smtClean="0"/>
              <a:t>“</a:t>
            </a:r>
          </a:p>
          <a:p>
            <a:pPr marL="633222" indent="-514350">
              <a:buFont typeface="+mj-lt"/>
              <a:buAutoNum type="arabicParenR"/>
            </a:pPr>
            <a:endParaRPr lang="en-CA" dirty="0" smtClean="0"/>
          </a:p>
          <a:p>
            <a:pPr marL="633222" indent="-514350">
              <a:buNone/>
            </a:pPr>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からおけ</a:t>
            </a:r>
            <a:r>
              <a:rPr lang="en-CA" altLang="ja-JP" dirty="0" smtClean="0"/>
              <a:t> - Karaoke</a:t>
            </a:r>
            <a:endParaRPr lang="en-CA" dirty="0"/>
          </a:p>
        </p:txBody>
      </p:sp>
      <p:sp>
        <p:nvSpPr>
          <p:cNvPr id="3" name="Content Placeholder 2"/>
          <p:cNvSpPr>
            <a:spLocks noGrp="1"/>
          </p:cNvSpPr>
          <p:nvPr>
            <p:ph sz="half" idx="1"/>
          </p:nvPr>
        </p:nvSpPr>
        <p:spPr/>
        <p:txBody>
          <a:bodyPr>
            <a:normAutofit fontScale="70000" lnSpcReduction="20000"/>
          </a:bodyPr>
          <a:lstStyle/>
          <a:p>
            <a:pPr marL="633222" indent="-514350">
              <a:buFont typeface="+mj-lt"/>
              <a:buAutoNum type="arabicParenR"/>
            </a:pPr>
            <a:r>
              <a:rPr lang="en-CA" dirty="0" smtClean="0"/>
              <a:t>Karaoke is very popular in Japan.</a:t>
            </a:r>
          </a:p>
          <a:p>
            <a:pPr marL="633222" indent="-514350">
              <a:buFont typeface="+mj-lt"/>
              <a:buAutoNum type="arabicParenR"/>
            </a:pPr>
            <a:endParaRPr lang="en-CA" dirty="0" smtClean="0"/>
          </a:p>
          <a:p>
            <a:pPr marL="633222" indent="-514350">
              <a:buFont typeface="+mj-lt"/>
              <a:buAutoNum type="arabicParenR"/>
            </a:pPr>
            <a:r>
              <a:rPr lang="en-CA" dirty="0" smtClean="0"/>
              <a:t>The music is typically a well known pop song minus the lead vocals.</a:t>
            </a:r>
          </a:p>
          <a:p>
            <a:pPr marL="633222" indent="-514350">
              <a:buFont typeface="+mj-lt"/>
              <a:buAutoNum type="arabicParenR"/>
            </a:pPr>
            <a:endParaRPr lang="en-CA" dirty="0" smtClean="0"/>
          </a:p>
          <a:p>
            <a:pPr marL="633222" indent="-514350">
              <a:buFont typeface="+mj-lt"/>
              <a:buAutoNum type="arabicParenR"/>
            </a:pPr>
            <a:r>
              <a:rPr lang="en-CA" dirty="0" smtClean="0"/>
              <a:t>Lyrics are usually displayed on a video screen.</a:t>
            </a:r>
          </a:p>
          <a:p>
            <a:pPr marL="633222" indent="-514350">
              <a:buFont typeface="+mj-lt"/>
              <a:buAutoNum type="arabicParenR"/>
            </a:pPr>
            <a:endParaRPr lang="en-CA" dirty="0" smtClean="0"/>
          </a:p>
          <a:p>
            <a:pPr marL="633222" indent="-514350">
              <a:buFont typeface="+mj-lt"/>
              <a:buAutoNum type="arabicParenR"/>
            </a:pPr>
            <a:r>
              <a:rPr lang="en-CA" dirty="0" smtClean="0"/>
              <a:t>There are different styles of karaoke bars such as night clubs, were it’s a younger crowed. Or restaurants, were a group of people will have dinner and sing karaoke.</a:t>
            </a:r>
          </a:p>
          <a:p>
            <a:pPr marL="633222" indent="-514350">
              <a:buFont typeface="+mj-lt"/>
              <a:buAutoNum type="arabicParenR"/>
            </a:pPr>
            <a:endParaRPr lang="en-CA" dirty="0"/>
          </a:p>
        </p:txBody>
      </p:sp>
      <p:pic>
        <p:nvPicPr>
          <p:cNvPr id="5" name="Content Placeholder 4" descr="500karaoke1.jpg"/>
          <p:cNvPicPr>
            <a:picLocks noGrp="1" noChangeAspect="1"/>
          </p:cNvPicPr>
          <p:nvPr>
            <p:ph sz="half" idx="2"/>
          </p:nvPr>
        </p:nvPicPr>
        <p:blipFill>
          <a:blip r:embed="rId2" cstate="print"/>
          <a:stretch>
            <a:fillRect/>
          </a:stretch>
        </p:blipFill>
        <p:spPr>
          <a:xfrm rot="1582483">
            <a:off x="4685367" y="2318151"/>
            <a:ext cx="4161192" cy="3415128"/>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げいしゃ</a:t>
            </a:r>
            <a:r>
              <a:rPr lang="en-CA" altLang="ja-JP" dirty="0" smtClean="0"/>
              <a:t> – Geisha Entertainer</a:t>
            </a:r>
            <a:endParaRPr lang="en-CA" dirty="0"/>
          </a:p>
        </p:txBody>
      </p:sp>
      <p:pic>
        <p:nvPicPr>
          <p:cNvPr id="5" name="Content Placeholder 4" descr="250px-Geisha-kyoto-2004-11-21.jpg"/>
          <p:cNvPicPr>
            <a:picLocks noGrp="1" noChangeAspect="1"/>
          </p:cNvPicPr>
          <p:nvPr>
            <p:ph sz="half" idx="1"/>
          </p:nvPr>
        </p:nvPicPr>
        <p:blipFill>
          <a:blip r:embed="rId2" cstate="print"/>
          <a:stretch>
            <a:fillRect/>
          </a:stretch>
        </p:blipFill>
        <p:spPr>
          <a:xfrm>
            <a:off x="714348" y="1956750"/>
            <a:ext cx="3143272" cy="4044017"/>
          </a:xfrm>
        </p:spPr>
      </p:pic>
      <p:sp>
        <p:nvSpPr>
          <p:cNvPr id="4" name="Content Placeholder 3"/>
          <p:cNvSpPr>
            <a:spLocks noGrp="1"/>
          </p:cNvSpPr>
          <p:nvPr>
            <p:ph sz="half" idx="2"/>
          </p:nvPr>
        </p:nvSpPr>
        <p:spPr/>
        <p:txBody>
          <a:bodyPr>
            <a:normAutofit fontScale="62500" lnSpcReduction="20000"/>
          </a:bodyPr>
          <a:lstStyle/>
          <a:p>
            <a:pPr marL="633222" indent="-514350">
              <a:buFont typeface="+mj-lt"/>
              <a:buAutoNum type="arabicParenR"/>
            </a:pPr>
            <a:r>
              <a:rPr lang="en-CA" b="1" dirty="0" smtClean="0"/>
              <a:t>Geisha</a:t>
            </a:r>
            <a:r>
              <a:rPr lang="en-US" altLang="ja-JP" dirty="0" smtClean="0"/>
              <a:t>, </a:t>
            </a:r>
            <a:r>
              <a:rPr lang="en-CA" b="1" dirty="0" err="1" smtClean="0"/>
              <a:t>Geiko</a:t>
            </a:r>
            <a:r>
              <a:rPr lang="ja-JP" altLang="en-US" smtClean="0"/>
              <a:t> </a:t>
            </a:r>
            <a:r>
              <a:rPr lang="en-CA" dirty="0" smtClean="0"/>
              <a:t>or </a:t>
            </a:r>
            <a:r>
              <a:rPr lang="en-CA" b="1" dirty="0" err="1" smtClean="0"/>
              <a:t>Geigi</a:t>
            </a:r>
            <a:r>
              <a:rPr lang="en-CA" b="1" dirty="0" smtClean="0"/>
              <a:t> </a:t>
            </a:r>
          </a:p>
          <a:p>
            <a:pPr marL="633222" indent="-514350">
              <a:buFont typeface="+mj-lt"/>
              <a:buAutoNum type="arabicParenR"/>
            </a:pPr>
            <a:endParaRPr lang="en-CA" b="1" dirty="0" smtClean="0"/>
          </a:p>
          <a:p>
            <a:pPr marL="633222" indent="-514350">
              <a:buFont typeface="+mj-lt"/>
              <a:buAutoNum type="arabicParenR"/>
            </a:pPr>
            <a:r>
              <a:rPr lang="en-CA" dirty="0" smtClean="0"/>
              <a:t> Are traditional, female Japanese entertainers.</a:t>
            </a:r>
          </a:p>
          <a:p>
            <a:pPr marL="633222" indent="-514350">
              <a:buFont typeface="+mj-lt"/>
              <a:buAutoNum type="arabicParenR"/>
            </a:pPr>
            <a:endParaRPr lang="en-CA" dirty="0" smtClean="0"/>
          </a:p>
          <a:p>
            <a:pPr marL="633222" indent="-514350">
              <a:buFont typeface="+mj-lt"/>
              <a:buAutoNum type="arabicParenR"/>
            </a:pPr>
            <a:r>
              <a:rPr lang="en-CA" dirty="0" smtClean="0"/>
              <a:t>There  skills include performing various Japanese arts such as classical music and dance.</a:t>
            </a:r>
          </a:p>
          <a:p>
            <a:pPr marL="633222" indent="-514350">
              <a:buFont typeface="+mj-lt"/>
              <a:buAutoNum type="arabicParenR"/>
            </a:pPr>
            <a:endParaRPr lang="en-CA" dirty="0" smtClean="0"/>
          </a:p>
          <a:p>
            <a:pPr marL="633222" indent="-514350">
              <a:buFont typeface="+mj-lt"/>
              <a:buAutoNum type="arabicParenR"/>
            </a:pPr>
            <a:r>
              <a:rPr lang="en-CA" dirty="0" smtClean="0"/>
              <a:t>They begin there training at a very young age. Some girls are put in Geisha houses as a child.</a:t>
            </a:r>
          </a:p>
          <a:p>
            <a:pPr marL="633222" indent="-514350">
              <a:buFont typeface="+mj-lt"/>
              <a:buAutoNum type="arabicParenR"/>
            </a:pPr>
            <a:endParaRPr lang="en-CA" dirty="0" smtClean="0"/>
          </a:p>
          <a:p>
            <a:pPr marL="633222" indent="-514350">
              <a:buFont typeface="+mj-lt"/>
              <a:buAutoNum type="arabicParenR"/>
            </a:pPr>
            <a:r>
              <a:rPr lang="en-CA" dirty="0" smtClean="0"/>
              <a:t>The Geisha wears allot of makeup.</a:t>
            </a:r>
          </a:p>
          <a:p>
            <a:pPr marL="633222" indent="-514350">
              <a:buFont typeface="+mj-lt"/>
              <a:buAutoNum type="arabicParenR"/>
            </a:pPr>
            <a:endParaRPr lang="en-CA" dirty="0" smtClean="0"/>
          </a:p>
          <a:p>
            <a:pPr marL="633222" indent="-514350">
              <a:buFont typeface="+mj-lt"/>
              <a:buAutoNum type="arabicParenR"/>
            </a:pPr>
            <a:r>
              <a:rPr lang="en-CA" dirty="0" smtClean="0"/>
              <a:t>Geisha always wear kimono. Apprentice geisha wear highly </a:t>
            </a:r>
            <a:r>
              <a:rPr lang="en-CA" dirty="0" err="1" smtClean="0"/>
              <a:t>colorful</a:t>
            </a:r>
            <a:r>
              <a:rPr lang="en-CA" dirty="0" smtClean="0"/>
              <a:t> kimono with extravagant obi. Always, the obi is brighter than the kimono. </a:t>
            </a:r>
            <a:endParaRPr lang="en-C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すも</a:t>
            </a:r>
            <a:r>
              <a:rPr lang="en-CA" altLang="ja-JP" dirty="0" smtClean="0"/>
              <a:t> – Sumo Wrestling</a:t>
            </a:r>
            <a:endParaRPr lang="en-CA" dirty="0"/>
          </a:p>
        </p:txBody>
      </p:sp>
      <p:sp>
        <p:nvSpPr>
          <p:cNvPr id="3" name="Content Placeholder 2"/>
          <p:cNvSpPr>
            <a:spLocks noGrp="1"/>
          </p:cNvSpPr>
          <p:nvPr>
            <p:ph sz="half" idx="1"/>
          </p:nvPr>
        </p:nvSpPr>
        <p:spPr/>
        <p:txBody>
          <a:bodyPr>
            <a:normAutofit fontScale="62500" lnSpcReduction="20000"/>
          </a:bodyPr>
          <a:lstStyle/>
          <a:p>
            <a:pPr marL="633222" indent="-514350">
              <a:buFont typeface="+mj-lt"/>
              <a:buAutoNum type="arabicParenR"/>
            </a:pPr>
            <a:r>
              <a:rPr lang="en-CA" dirty="0" smtClean="0"/>
              <a:t>a competitive contact sport where a wrestler (</a:t>
            </a:r>
            <a:r>
              <a:rPr lang="ja-JP" altLang="en-US" smtClean="0"/>
              <a:t>りきし</a:t>
            </a:r>
            <a:r>
              <a:rPr lang="en-CA" dirty="0" smtClean="0"/>
              <a:t>) attempts to force another wrestler out of a circular ring (</a:t>
            </a:r>
            <a:r>
              <a:rPr lang="ja-JP" altLang="en-US" smtClean="0"/>
              <a:t>どひょ</a:t>
            </a:r>
            <a:r>
              <a:rPr lang="en-CA" dirty="0" smtClean="0"/>
              <a:t>) or to touch the ground with anything other than the soles of the feet.</a:t>
            </a:r>
          </a:p>
          <a:p>
            <a:pPr marL="633222" indent="-514350">
              <a:buFont typeface="+mj-lt"/>
              <a:buAutoNum type="arabicParenR"/>
            </a:pPr>
            <a:endParaRPr lang="en-CA" dirty="0" smtClean="0"/>
          </a:p>
          <a:p>
            <a:pPr marL="633222" indent="-514350">
              <a:buFont typeface="+mj-lt"/>
              <a:buAutoNum type="arabicParenR"/>
            </a:pPr>
            <a:r>
              <a:rPr lang="en-CA" dirty="0" smtClean="0"/>
              <a:t>Japan is the only country were it is practiced professionally.</a:t>
            </a:r>
          </a:p>
          <a:p>
            <a:pPr marL="633222" indent="-514350">
              <a:buFont typeface="+mj-lt"/>
              <a:buAutoNum type="arabicParenR"/>
            </a:pPr>
            <a:endParaRPr lang="en-CA" dirty="0" smtClean="0"/>
          </a:p>
          <a:p>
            <a:pPr marL="633222" indent="-514350">
              <a:buFont typeface="+mj-lt"/>
              <a:buAutoNum type="arabicParenR"/>
            </a:pPr>
            <a:r>
              <a:rPr lang="en-CA" dirty="0" smtClean="0"/>
              <a:t>The Japanese consider sumo as a modern martial art.</a:t>
            </a:r>
          </a:p>
          <a:p>
            <a:pPr marL="633222" indent="-514350">
              <a:buFont typeface="+mj-lt"/>
              <a:buAutoNum type="arabicParenR"/>
            </a:pPr>
            <a:endParaRPr lang="en-CA" dirty="0" smtClean="0"/>
          </a:p>
          <a:p>
            <a:pPr marL="633222" indent="-514350">
              <a:buFont typeface="+mj-lt"/>
              <a:buAutoNum type="arabicParenR"/>
            </a:pPr>
            <a:r>
              <a:rPr lang="en-CA" dirty="0" smtClean="0"/>
              <a:t>The sumo tradition is very ancient, and even today the sport includes many ritual elements, such as the use of salt for purification, from the days sumo was used in the Shinto religion.</a:t>
            </a:r>
          </a:p>
          <a:p>
            <a:pPr marL="633222" indent="-514350">
              <a:buFont typeface="+mj-lt"/>
              <a:buAutoNum type="arabicParenR"/>
            </a:pPr>
            <a:endParaRPr lang="en-US" dirty="0" smtClean="0"/>
          </a:p>
          <a:p>
            <a:pPr marL="633222" indent="-514350">
              <a:buFont typeface="+mj-lt"/>
              <a:buAutoNum type="arabicParenR"/>
            </a:pPr>
            <a:endParaRPr lang="en-CA" dirty="0"/>
          </a:p>
        </p:txBody>
      </p:sp>
      <p:pic>
        <p:nvPicPr>
          <p:cNvPr id="5" name="Content Placeholder 4" descr="300px-Asashoryu_fight_Jan08.jpg"/>
          <p:cNvPicPr>
            <a:picLocks noGrp="1" noChangeAspect="1"/>
          </p:cNvPicPr>
          <p:nvPr>
            <p:ph sz="half" idx="2"/>
          </p:nvPr>
        </p:nvPicPr>
        <p:blipFill>
          <a:blip r:embed="rId2" cstate="print"/>
          <a:stretch>
            <a:fillRect/>
          </a:stretch>
        </p:blipFill>
        <p:spPr>
          <a:xfrm rot="874689">
            <a:off x="5214942" y="2071678"/>
            <a:ext cx="3262340" cy="4143404"/>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211</TotalTime>
  <Words>660</Words>
  <Application>Microsoft Office PowerPoint</Application>
  <PresentationFormat>On-screen Show (4:3)</PresentationFormat>
  <Paragraphs>72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Module</vt:lpstr>
      <vt:lpstr>にほん ~ Famous Tourist Attractions</vt:lpstr>
      <vt:lpstr>Itsukushima Shrine </vt:lpstr>
      <vt:lpstr>とおきょお　Disneyland</vt:lpstr>
      <vt:lpstr>きょおとお – Nijo Castle</vt:lpstr>
      <vt:lpstr>ひろしま – Peace Memorial Park</vt:lpstr>
      <vt:lpstr>かいもの - Shopping　</vt:lpstr>
      <vt:lpstr>からおけ - Karaoke</vt:lpstr>
      <vt:lpstr>げいしゃ – Geisha Entertainer</vt:lpstr>
      <vt:lpstr>すも – Sumo Wrestling</vt:lpstr>
      <vt:lpstr>さようなら！</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brandonalanbrassart</dc:creator>
  <cp:lastModifiedBy>brandonalanbrassart</cp:lastModifiedBy>
  <cp:revision>21</cp:revision>
  <dcterms:created xsi:type="dcterms:W3CDTF">2010-01-04T00:47:57Z</dcterms:created>
  <dcterms:modified xsi:type="dcterms:W3CDTF">2010-01-07T08:15:54Z</dcterms:modified>
</cp:coreProperties>
</file>